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2BC1A295-A18C-4B3E-B004-FF503C23B890}" type="datetimeFigureOut">
              <a:rPr lang="de-DE" smtClean="0"/>
              <a:t>15.12.2020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F81DF2-F687-4494-AC4F-B6518BA73152}" type="slidenum">
              <a:rPr lang="de-DE" smtClean="0"/>
              <a:t>‹Nr.›</a:t>
            </a:fld>
            <a:endParaRPr lang="de-DE"/>
          </a:p>
        </p:txBody>
      </p:sp>
    </p:spTree>
    <p:extLst>
      <p:ext uri="{BB962C8B-B14F-4D97-AF65-F5344CB8AC3E}">
        <p14:creationId xmlns:p14="http://schemas.microsoft.com/office/powerpoint/2010/main" val="2879361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BC1A295-A18C-4B3E-B004-FF503C23B890}" type="datetimeFigureOut">
              <a:rPr lang="de-DE" smtClean="0"/>
              <a:t>15.12.2020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F81DF2-F687-4494-AC4F-B6518BA73152}" type="slidenum">
              <a:rPr lang="de-DE" smtClean="0"/>
              <a:t>‹Nr.›</a:t>
            </a:fld>
            <a:endParaRPr lang="de-DE"/>
          </a:p>
        </p:txBody>
      </p:sp>
    </p:spTree>
    <p:extLst>
      <p:ext uri="{BB962C8B-B14F-4D97-AF65-F5344CB8AC3E}">
        <p14:creationId xmlns:p14="http://schemas.microsoft.com/office/powerpoint/2010/main" val="1798124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BC1A295-A18C-4B3E-B004-FF503C23B890}" type="datetimeFigureOut">
              <a:rPr lang="de-DE" smtClean="0"/>
              <a:t>15.12.2020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F81DF2-F687-4494-AC4F-B6518BA73152}" type="slidenum">
              <a:rPr lang="de-DE" smtClean="0"/>
              <a:t>‹Nr.›</a:t>
            </a:fld>
            <a:endParaRPr lang="de-DE"/>
          </a:p>
        </p:txBody>
      </p:sp>
    </p:spTree>
    <p:extLst>
      <p:ext uri="{BB962C8B-B14F-4D97-AF65-F5344CB8AC3E}">
        <p14:creationId xmlns:p14="http://schemas.microsoft.com/office/powerpoint/2010/main" val="24901828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623777" y="544537"/>
            <a:ext cx="10363200" cy="745548"/>
          </a:xfrm>
          <a:prstGeom prst="rect">
            <a:avLst/>
          </a:prstGeom>
        </p:spPr>
        <p:txBody>
          <a:bodyPr/>
          <a:lstStyle>
            <a:lvl1pPr>
              <a:defRPr sz="3733">
                <a:latin typeface="Segoe UI" panose="020B0502040204020203" pitchFamily="34" charset="0"/>
                <a:ea typeface="Segoe UI" panose="020B0502040204020203" pitchFamily="34" charset="0"/>
                <a:cs typeface="Segoe UI" panose="020B0502040204020203" pitchFamily="34" charset="0"/>
              </a:defRPr>
            </a:lvl1pPr>
          </a:lstStyle>
          <a:p>
            <a:r>
              <a:rPr lang="de-DE" dirty="0" smtClean="0"/>
              <a:t>Titelmasterformat durch Klicken bearbeiten</a:t>
            </a:r>
            <a:endParaRPr lang="de-DE" dirty="0"/>
          </a:p>
        </p:txBody>
      </p:sp>
      <p:sp>
        <p:nvSpPr>
          <p:cNvPr id="11" name="Foliennummernplatzhalter 5"/>
          <p:cNvSpPr txBox="1">
            <a:spLocks/>
          </p:cNvSpPr>
          <p:nvPr userDrawn="1"/>
        </p:nvSpPr>
        <p:spPr>
          <a:xfrm>
            <a:off x="11222074" y="277903"/>
            <a:ext cx="720652" cy="365125"/>
          </a:xfrm>
          <a:prstGeom prst="rect">
            <a:avLst/>
          </a:prstGeom>
        </p:spPr>
        <p:txBody>
          <a:bodyPr/>
          <a:lstStyle>
            <a:defPPr>
              <a:defRPr lang="de-DE"/>
            </a:defPPr>
            <a:lvl1pPr algn="r" defTabSz="457200" rtl="0" fontAlgn="base">
              <a:spcBef>
                <a:spcPct val="0"/>
              </a:spcBef>
              <a:spcAft>
                <a:spcPct val="0"/>
              </a:spcAft>
              <a:defRPr sz="1400" kern="1200">
                <a:solidFill>
                  <a:schemeClr val="tx1"/>
                </a:solidFill>
                <a:latin typeface="Segoe UI Semibold" panose="020B0702040204020203"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a:lstStyle>
          <a:p>
            <a:pPr>
              <a:defRPr/>
            </a:pPr>
            <a:fld id="{3713B9C8-7468-4CEE-96DB-CEAB7A089812}" type="slidenum">
              <a:rPr lang="de-DE" altLang="de-DE" sz="1867" smtClean="0"/>
              <a:pPr>
                <a:defRPr/>
              </a:pPr>
              <a:t>‹Nr.›</a:t>
            </a:fld>
            <a:endParaRPr lang="de-DE" altLang="de-DE" sz="1867" dirty="0"/>
          </a:p>
        </p:txBody>
      </p:sp>
      <p:sp>
        <p:nvSpPr>
          <p:cNvPr id="12" name="Fußzeilenplatzhalter 4"/>
          <p:cNvSpPr txBox="1">
            <a:spLocks/>
          </p:cNvSpPr>
          <p:nvPr userDrawn="1"/>
        </p:nvSpPr>
        <p:spPr>
          <a:xfrm>
            <a:off x="623778" y="188012"/>
            <a:ext cx="4248149" cy="274637"/>
          </a:xfrm>
          <a:prstGeom prst="rect">
            <a:avLst/>
          </a:prstGeom>
        </p:spPr>
        <p:txBody>
          <a:bodyPr wrap="square" numCol="1" anchorCtr="0" compatLnSpc="1">
            <a:prstTxWarp prst="textNoShape">
              <a:avLst/>
            </a:prstTxWarp>
          </a:bodyPr>
          <a:lstStyle>
            <a:defPPr>
              <a:defRPr lang="de-DE"/>
            </a:defPPr>
            <a:lvl1pPr algn="l" defTabSz="457200" rtl="0" fontAlgn="base">
              <a:spcBef>
                <a:spcPct val="0"/>
              </a:spcBef>
              <a:spcAft>
                <a:spcPct val="0"/>
              </a:spcAft>
              <a:defRPr sz="1000" kern="1200">
                <a:solidFill>
                  <a:srgbClr val="000000"/>
                </a:solidFill>
                <a:latin typeface="R Frutiger Roman" pitchFamily="-8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a:lstStyle>
          <a:p>
            <a:pPr>
              <a:defRPr/>
            </a:pPr>
            <a:r>
              <a:rPr lang="de-DE" altLang="de-DE" sz="1333" dirty="0" smtClean="0"/>
              <a:t>Wir fördern Europa.</a:t>
            </a:r>
            <a:endParaRPr lang="de-DE" altLang="de-DE" sz="1333" dirty="0"/>
          </a:p>
        </p:txBody>
      </p:sp>
      <p:sp>
        <p:nvSpPr>
          <p:cNvPr id="14" name="Inhaltsplatzhalter 13"/>
          <p:cNvSpPr>
            <a:spLocks noGrp="1"/>
          </p:cNvSpPr>
          <p:nvPr>
            <p:ph sz="quarter" idx="10"/>
          </p:nvPr>
        </p:nvSpPr>
        <p:spPr>
          <a:xfrm>
            <a:off x="624417" y="1417675"/>
            <a:ext cx="11318308" cy="4196316"/>
          </a:xfrm>
          <a:prstGeom prst="rect">
            <a:avLst/>
          </a:prstGeom>
        </p:spPr>
        <p:txBody>
          <a:bodyPr/>
          <a:lstStyle>
            <a:lvl1pPr marL="0" indent="0">
              <a:buNone/>
              <a:defRPr sz="3200">
                <a:latin typeface="Segoe UI" panose="020B0502040204020203" pitchFamily="34" charset="0"/>
                <a:ea typeface="Segoe UI" panose="020B0502040204020203" pitchFamily="34" charset="0"/>
                <a:cs typeface="Segoe UI" panose="020B0502040204020203" pitchFamily="34" charset="0"/>
              </a:defRPr>
            </a:lvl1pPr>
            <a:lvl2pPr>
              <a:defRPr sz="2667">
                <a:latin typeface="Segoe UI" panose="020B0502040204020203" pitchFamily="34" charset="0"/>
                <a:ea typeface="Segoe UI" panose="020B0502040204020203" pitchFamily="34" charset="0"/>
                <a:cs typeface="Segoe UI" panose="020B0502040204020203" pitchFamily="34" charset="0"/>
              </a:defRPr>
            </a:lvl2pPr>
            <a:lvl3pPr>
              <a:defRPr sz="2667">
                <a:latin typeface="Segoe UI" panose="020B0502040204020203" pitchFamily="34" charset="0"/>
                <a:ea typeface="Segoe UI" panose="020B0502040204020203" pitchFamily="34" charset="0"/>
                <a:cs typeface="Segoe UI" panose="020B0502040204020203" pitchFamily="34" charset="0"/>
              </a:defRPr>
            </a:lvl3pPr>
            <a:lvl4pPr>
              <a:defRPr>
                <a:latin typeface="Segoe UI" panose="020B0502040204020203" pitchFamily="34" charset="0"/>
                <a:ea typeface="Segoe UI" panose="020B0502040204020203" pitchFamily="34" charset="0"/>
                <a:cs typeface="Segoe UI" panose="020B0502040204020203" pitchFamily="34" charset="0"/>
              </a:defRPr>
            </a:lvl4pPr>
            <a:lvl5pPr>
              <a:defRPr>
                <a:latin typeface="Segoe UI" panose="020B0502040204020203" pitchFamily="34" charset="0"/>
                <a:ea typeface="Segoe UI" panose="020B0502040204020203" pitchFamily="34" charset="0"/>
                <a:cs typeface="Segoe UI" panose="020B0502040204020203" pitchFamily="34"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2384759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BC1A295-A18C-4B3E-B004-FF503C23B890}" type="datetimeFigureOut">
              <a:rPr lang="de-DE" smtClean="0"/>
              <a:t>15.12.2020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F81DF2-F687-4494-AC4F-B6518BA73152}" type="slidenum">
              <a:rPr lang="de-DE" smtClean="0"/>
              <a:t>‹Nr.›</a:t>
            </a:fld>
            <a:endParaRPr lang="de-DE"/>
          </a:p>
        </p:txBody>
      </p:sp>
    </p:spTree>
    <p:extLst>
      <p:ext uri="{BB962C8B-B14F-4D97-AF65-F5344CB8AC3E}">
        <p14:creationId xmlns:p14="http://schemas.microsoft.com/office/powerpoint/2010/main" val="1585412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2BC1A295-A18C-4B3E-B004-FF503C23B890}" type="datetimeFigureOut">
              <a:rPr lang="de-DE" smtClean="0"/>
              <a:t>15.12.2020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F81DF2-F687-4494-AC4F-B6518BA73152}" type="slidenum">
              <a:rPr lang="de-DE" smtClean="0"/>
              <a:t>‹Nr.›</a:t>
            </a:fld>
            <a:endParaRPr lang="de-DE"/>
          </a:p>
        </p:txBody>
      </p:sp>
    </p:spTree>
    <p:extLst>
      <p:ext uri="{BB962C8B-B14F-4D97-AF65-F5344CB8AC3E}">
        <p14:creationId xmlns:p14="http://schemas.microsoft.com/office/powerpoint/2010/main" val="3230673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2BC1A295-A18C-4B3E-B004-FF503C23B890}" type="datetimeFigureOut">
              <a:rPr lang="de-DE" smtClean="0"/>
              <a:t>15.12.2020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F81DF2-F687-4494-AC4F-B6518BA73152}" type="slidenum">
              <a:rPr lang="de-DE" smtClean="0"/>
              <a:t>‹Nr.›</a:t>
            </a:fld>
            <a:endParaRPr lang="de-DE"/>
          </a:p>
        </p:txBody>
      </p:sp>
    </p:spTree>
    <p:extLst>
      <p:ext uri="{BB962C8B-B14F-4D97-AF65-F5344CB8AC3E}">
        <p14:creationId xmlns:p14="http://schemas.microsoft.com/office/powerpoint/2010/main" val="2996074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2BC1A295-A18C-4B3E-B004-FF503C23B890}" type="datetimeFigureOut">
              <a:rPr lang="de-DE" smtClean="0"/>
              <a:t>15.12.2020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7F81DF2-F687-4494-AC4F-B6518BA73152}" type="slidenum">
              <a:rPr lang="de-DE" smtClean="0"/>
              <a:t>‹Nr.›</a:t>
            </a:fld>
            <a:endParaRPr lang="de-DE"/>
          </a:p>
        </p:txBody>
      </p:sp>
    </p:spTree>
    <p:extLst>
      <p:ext uri="{BB962C8B-B14F-4D97-AF65-F5344CB8AC3E}">
        <p14:creationId xmlns:p14="http://schemas.microsoft.com/office/powerpoint/2010/main" val="26944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2BC1A295-A18C-4B3E-B004-FF503C23B890}" type="datetimeFigureOut">
              <a:rPr lang="de-DE" smtClean="0"/>
              <a:t>15.12.2020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7F81DF2-F687-4494-AC4F-B6518BA73152}" type="slidenum">
              <a:rPr lang="de-DE" smtClean="0"/>
              <a:t>‹Nr.›</a:t>
            </a:fld>
            <a:endParaRPr lang="de-DE"/>
          </a:p>
        </p:txBody>
      </p:sp>
    </p:spTree>
    <p:extLst>
      <p:ext uri="{BB962C8B-B14F-4D97-AF65-F5344CB8AC3E}">
        <p14:creationId xmlns:p14="http://schemas.microsoft.com/office/powerpoint/2010/main" val="1932640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BC1A295-A18C-4B3E-B004-FF503C23B890}" type="datetimeFigureOut">
              <a:rPr lang="de-DE" smtClean="0"/>
              <a:t>15.12.2020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7F81DF2-F687-4494-AC4F-B6518BA73152}" type="slidenum">
              <a:rPr lang="de-DE" smtClean="0"/>
              <a:t>‹Nr.›</a:t>
            </a:fld>
            <a:endParaRPr lang="de-DE"/>
          </a:p>
        </p:txBody>
      </p:sp>
    </p:spTree>
    <p:extLst>
      <p:ext uri="{BB962C8B-B14F-4D97-AF65-F5344CB8AC3E}">
        <p14:creationId xmlns:p14="http://schemas.microsoft.com/office/powerpoint/2010/main" val="688869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2BC1A295-A18C-4B3E-B004-FF503C23B890}" type="datetimeFigureOut">
              <a:rPr lang="de-DE" smtClean="0"/>
              <a:t>15.12.2020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F81DF2-F687-4494-AC4F-B6518BA73152}" type="slidenum">
              <a:rPr lang="de-DE" smtClean="0"/>
              <a:t>‹Nr.›</a:t>
            </a:fld>
            <a:endParaRPr lang="de-DE"/>
          </a:p>
        </p:txBody>
      </p:sp>
    </p:spTree>
    <p:extLst>
      <p:ext uri="{BB962C8B-B14F-4D97-AF65-F5344CB8AC3E}">
        <p14:creationId xmlns:p14="http://schemas.microsoft.com/office/powerpoint/2010/main" val="3873399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2BC1A295-A18C-4B3E-B004-FF503C23B890}" type="datetimeFigureOut">
              <a:rPr lang="de-DE" smtClean="0"/>
              <a:t>15.12.2020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F81DF2-F687-4494-AC4F-B6518BA73152}" type="slidenum">
              <a:rPr lang="de-DE" smtClean="0"/>
              <a:t>‹Nr.›</a:t>
            </a:fld>
            <a:endParaRPr lang="de-DE"/>
          </a:p>
        </p:txBody>
      </p:sp>
    </p:spTree>
    <p:extLst>
      <p:ext uri="{BB962C8B-B14F-4D97-AF65-F5344CB8AC3E}">
        <p14:creationId xmlns:p14="http://schemas.microsoft.com/office/powerpoint/2010/main" val="694206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C1A295-A18C-4B3E-B004-FF503C23B890}" type="datetimeFigureOut">
              <a:rPr lang="de-DE" smtClean="0"/>
              <a:t>15.12.2020</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F81DF2-F687-4494-AC4F-B6518BA73152}" type="slidenum">
              <a:rPr lang="de-DE" smtClean="0"/>
              <a:t>‹Nr.›</a:t>
            </a:fld>
            <a:endParaRPr lang="de-DE"/>
          </a:p>
        </p:txBody>
      </p:sp>
    </p:spTree>
    <p:extLst>
      <p:ext uri="{BB962C8B-B14F-4D97-AF65-F5344CB8AC3E}">
        <p14:creationId xmlns:p14="http://schemas.microsoft.com/office/powerpoint/2010/main" val="1386293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90461" y="591562"/>
            <a:ext cx="10917875" cy="745548"/>
          </a:xfrm>
        </p:spPr>
        <p:txBody>
          <a:bodyPr/>
          <a:lstStyle/>
          <a:p>
            <a:r>
              <a:rPr lang="de-DE" sz="3200" dirty="0">
                <a:latin typeface="Segoe UI Semibold" panose="020B0702040204020203" pitchFamily="34" charset="0"/>
                <a:cs typeface="Segoe UI Semibold" panose="020B0702040204020203" pitchFamily="34" charset="0"/>
              </a:rPr>
              <a:t>Programmierung Interreg VI – Thematische Ausrichtung</a:t>
            </a:r>
          </a:p>
        </p:txBody>
      </p:sp>
      <p:sp>
        <p:nvSpPr>
          <p:cNvPr id="4" name="Abgerundetes Rechteck 3"/>
          <p:cNvSpPr/>
          <p:nvPr/>
        </p:nvSpPr>
        <p:spPr>
          <a:xfrm>
            <a:off x="2264518" y="1647827"/>
            <a:ext cx="3657599" cy="1556824"/>
          </a:xfrm>
          <a:prstGeom prst="roundRect">
            <a:avLst/>
          </a:prstGeom>
          <a:solidFill>
            <a:srgbClr val="789ECD"/>
          </a:solidFill>
          <a:ln>
            <a:solidFill>
              <a:srgbClr val="789EC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2400"/>
          </a:p>
        </p:txBody>
      </p:sp>
      <p:sp>
        <p:nvSpPr>
          <p:cNvPr id="5" name="Abgerundetes Rechteck 4"/>
          <p:cNvSpPr/>
          <p:nvPr/>
        </p:nvSpPr>
        <p:spPr>
          <a:xfrm>
            <a:off x="6302114" y="1634093"/>
            <a:ext cx="3657599" cy="1556824"/>
          </a:xfrm>
          <a:prstGeom prst="roundRect">
            <a:avLst/>
          </a:prstGeom>
          <a:solidFill>
            <a:srgbClr val="BAC99C"/>
          </a:solidFill>
          <a:ln>
            <a:solidFill>
              <a:srgbClr val="BAC99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2400"/>
          </a:p>
        </p:txBody>
      </p:sp>
      <p:sp>
        <p:nvSpPr>
          <p:cNvPr id="6" name="Abgerundetes Rechteck 5"/>
          <p:cNvSpPr/>
          <p:nvPr/>
        </p:nvSpPr>
        <p:spPr>
          <a:xfrm>
            <a:off x="6302114" y="3562393"/>
            <a:ext cx="3657599" cy="1556824"/>
          </a:xfrm>
          <a:prstGeom prst="roundRect">
            <a:avLst/>
          </a:prstGeom>
          <a:solidFill>
            <a:srgbClr val="FFDE59"/>
          </a:solidFill>
          <a:ln>
            <a:solidFill>
              <a:srgbClr val="FFDE5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2400"/>
          </a:p>
        </p:txBody>
      </p:sp>
      <p:sp>
        <p:nvSpPr>
          <p:cNvPr id="7" name="Textfeld 6"/>
          <p:cNvSpPr txBox="1"/>
          <p:nvPr/>
        </p:nvSpPr>
        <p:spPr>
          <a:xfrm>
            <a:off x="2527114" y="1929181"/>
            <a:ext cx="3244948" cy="830997"/>
          </a:xfrm>
          <a:prstGeom prst="rect">
            <a:avLst/>
          </a:prstGeom>
          <a:noFill/>
        </p:spPr>
        <p:txBody>
          <a:bodyPr wrap="square" rtlCol="0">
            <a:spAutoFit/>
          </a:bodyPr>
          <a:lstStyle/>
          <a:p>
            <a:r>
              <a:rPr lang="de-DE" sz="2400" dirty="0"/>
              <a:t>PZ 1 - </a:t>
            </a:r>
            <a:r>
              <a:rPr lang="de-DE" sz="2400" b="1" dirty="0"/>
              <a:t>„Ein intelligenteres Europa“</a:t>
            </a:r>
            <a:endParaRPr lang="de-DE" sz="2400" dirty="0"/>
          </a:p>
        </p:txBody>
      </p:sp>
      <p:sp>
        <p:nvSpPr>
          <p:cNvPr id="8" name="Textfeld 7"/>
          <p:cNvSpPr txBox="1"/>
          <p:nvPr/>
        </p:nvSpPr>
        <p:spPr>
          <a:xfrm>
            <a:off x="6508438" y="1931078"/>
            <a:ext cx="3244948" cy="830997"/>
          </a:xfrm>
          <a:prstGeom prst="rect">
            <a:avLst/>
          </a:prstGeom>
          <a:noFill/>
        </p:spPr>
        <p:txBody>
          <a:bodyPr wrap="square" rtlCol="0">
            <a:spAutoFit/>
          </a:bodyPr>
          <a:lstStyle/>
          <a:p>
            <a:r>
              <a:rPr lang="de-DE" sz="2400" dirty="0"/>
              <a:t>PZ 2 - </a:t>
            </a:r>
            <a:r>
              <a:rPr lang="de-DE" sz="2400" b="1" dirty="0"/>
              <a:t>„Ein grüneres, CO2-armes Europa“ </a:t>
            </a:r>
            <a:endParaRPr lang="de-DE" sz="2400" dirty="0"/>
          </a:p>
        </p:txBody>
      </p:sp>
      <p:sp>
        <p:nvSpPr>
          <p:cNvPr id="9" name="Textfeld 8"/>
          <p:cNvSpPr txBox="1"/>
          <p:nvPr/>
        </p:nvSpPr>
        <p:spPr>
          <a:xfrm>
            <a:off x="6508438" y="3859378"/>
            <a:ext cx="3244948" cy="1200329"/>
          </a:xfrm>
          <a:prstGeom prst="rect">
            <a:avLst/>
          </a:prstGeom>
          <a:solidFill>
            <a:srgbClr val="FFDE59"/>
          </a:solidFill>
        </p:spPr>
        <p:txBody>
          <a:bodyPr wrap="square" rtlCol="0">
            <a:spAutoFit/>
          </a:bodyPr>
          <a:lstStyle/>
          <a:p>
            <a:pPr algn="ctr"/>
            <a:r>
              <a:rPr lang="de-DE" sz="2400" b="1" dirty="0"/>
              <a:t>Stärkung der Verwaltungszusammen-arbeit</a:t>
            </a:r>
          </a:p>
        </p:txBody>
      </p:sp>
      <p:sp>
        <p:nvSpPr>
          <p:cNvPr id="10" name="Abgerundetes Rechteck 9"/>
          <p:cNvSpPr/>
          <p:nvPr/>
        </p:nvSpPr>
        <p:spPr>
          <a:xfrm>
            <a:off x="2264518" y="3581692"/>
            <a:ext cx="3657599" cy="1556824"/>
          </a:xfrm>
          <a:prstGeom prst="roundRect">
            <a:avLst/>
          </a:prstGeom>
          <a:solidFill>
            <a:schemeClr val="accent4">
              <a:lumMod val="60000"/>
              <a:lumOff val="40000"/>
            </a:schemeClr>
          </a:solidFill>
          <a:ln>
            <a:solidFill>
              <a:schemeClr val="accent4">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2400"/>
          </a:p>
        </p:txBody>
      </p:sp>
      <p:sp>
        <p:nvSpPr>
          <p:cNvPr id="11" name="Textfeld 10"/>
          <p:cNvSpPr txBox="1"/>
          <p:nvPr/>
        </p:nvSpPr>
        <p:spPr>
          <a:xfrm>
            <a:off x="2470842" y="3798441"/>
            <a:ext cx="3244948" cy="1200329"/>
          </a:xfrm>
          <a:prstGeom prst="rect">
            <a:avLst/>
          </a:prstGeom>
          <a:noFill/>
        </p:spPr>
        <p:txBody>
          <a:bodyPr wrap="square" rtlCol="0">
            <a:spAutoFit/>
          </a:bodyPr>
          <a:lstStyle/>
          <a:p>
            <a:r>
              <a:rPr lang="de-DE" sz="2400" dirty="0"/>
              <a:t>PZ 3 - </a:t>
            </a:r>
            <a:r>
              <a:rPr lang="de-DE" sz="2400" b="1" dirty="0"/>
              <a:t>„Kultur, Tourismus, Bildung, Gesundheit“ </a:t>
            </a:r>
            <a:endParaRPr lang="de-DE" sz="2400" dirty="0"/>
          </a:p>
        </p:txBody>
      </p:sp>
    </p:spTree>
    <p:extLst>
      <p:ext uri="{BB962C8B-B14F-4D97-AF65-F5344CB8AC3E}">
        <p14:creationId xmlns:p14="http://schemas.microsoft.com/office/powerpoint/2010/main" val="11106390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3908" y="522665"/>
            <a:ext cx="10831065" cy="745548"/>
          </a:xfrm>
        </p:spPr>
        <p:txBody>
          <a:bodyPr/>
          <a:lstStyle/>
          <a:p>
            <a:r>
              <a:rPr lang="de-DE" sz="3200" dirty="0">
                <a:latin typeface="Segoe UI Semibold" panose="020B0702040204020203" pitchFamily="34" charset="0"/>
                <a:cs typeface="Segoe UI Semibold" panose="020B0702040204020203" pitchFamily="34" charset="0"/>
              </a:rPr>
              <a:t>Programmierung Interreg VI – Die Spezifischen Ziele (SZ)</a:t>
            </a:r>
          </a:p>
        </p:txBody>
      </p:sp>
      <p:sp>
        <p:nvSpPr>
          <p:cNvPr id="4" name="Abgerundetes Rechteck 3"/>
          <p:cNvSpPr/>
          <p:nvPr/>
        </p:nvSpPr>
        <p:spPr>
          <a:xfrm>
            <a:off x="435717" y="1314386"/>
            <a:ext cx="3657599" cy="2290729"/>
          </a:xfrm>
          <a:prstGeom prst="roundRect">
            <a:avLst/>
          </a:prstGeom>
          <a:solidFill>
            <a:srgbClr val="789ECD"/>
          </a:solidFill>
          <a:ln>
            <a:solidFill>
              <a:srgbClr val="789EC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2400"/>
          </a:p>
        </p:txBody>
      </p:sp>
      <p:sp>
        <p:nvSpPr>
          <p:cNvPr id="5" name="Abgerundetes Rechteck 4"/>
          <p:cNvSpPr/>
          <p:nvPr/>
        </p:nvSpPr>
        <p:spPr>
          <a:xfrm>
            <a:off x="417127" y="3820967"/>
            <a:ext cx="3657599" cy="1754339"/>
          </a:xfrm>
          <a:prstGeom prst="roundRect">
            <a:avLst/>
          </a:prstGeom>
          <a:solidFill>
            <a:srgbClr val="BAC99C"/>
          </a:solidFill>
          <a:ln>
            <a:solidFill>
              <a:srgbClr val="BAC99C"/>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2400"/>
          </a:p>
        </p:txBody>
      </p:sp>
      <p:sp>
        <p:nvSpPr>
          <p:cNvPr id="6" name="Abgerundetes Rechteck 5"/>
          <p:cNvSpPr/>
          <p:nvPr/>
        </p:nvSpPr>
        <p:spPr>
          <a:xfrm>
            <a:off x="8155365" y="1278892"/>
            <a:ext cx="3657599" cy="3643403"/>
          </a:xfrm>
          <a:prstGeom prst="roundRect">
            <a:avLst/>
          </a:prstGeom>
          <a:solidFill>
            <a:srgbClr val="FFDE59"/>
          </a:solidFill>
          <a:ln>
            <a:solidFill>
              <a:srgbClr val="FFDE5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2400"/>
          </a:p>
        </p:txBody>
      </p:sp>
      <p:sp>
        <p:nvSpPr>
          <p:cNvPr id="7" name="Textfeld 6"/>
          <p:cNvSpPr txBox="1"/>
          <p:nvPr/>
        </p:nvSpPr>
        <p:spPr>
          <a:xfrm>
            <a:off x="613907" y="1430162"/>
            <a:ext cx="3244948" cy="2143728"/>
          </a:xfrm>
          <a:prstGeom prst="rect">
            <a:avLst/>
          </a:prstGeom>
          <a:noFill/>
        </p:spPr>
        <p:txBody>
          <a:bodyPr wrap="square" rtlCol="0">
            <a:spAutoFit/>
          </a:bodyPr>
          <a:lstStyle/>
          <a:p>
            <a:r>
              <a:rPr lang="de-DE" sz="1333" b="1" dirty="0"/>
              <a:t>SZ 1: </a:t>
            </a:r>
            <a:r>
              <a:rPr lang="de-DE" sz="1333" dirty="0"/>
              <a:t>Ausbau der Forschungs- und Innovationskapazitäten und der Einführung fortschrittlicher Technologien </a:t>
            </a:r>
          </a:p>
          <a:p>
            <a:endParaRPr lang="de-DE" sz="667" dirty="0"/>
          </a:p>
          <a:p>
            <a:r>
              <a:rPr lang="de-DE" sz="1333" b="1" dirty="0"/>
              <a:t>SZ 2: </a:t>
            </a:r>
            <a:r>
              <a:rPr lang="de-DE" sz="1333" dirty="0"/>
              <a:t>Entwicklung von Kompetenzen für intelligente Spezialisierung, industriellen Wandel und Unternehmertum</a:t>
            </a:r>
          </a:p>
          <a:p>
            <a:endParaRPr lang="de-DE" sz="667" dirty="0"/>
          </a:p>
          <a:p>
            <a:r>
              <a:rPr lang="de-DE" sz="1333" b="1" dirty="0"/>
              <a:t>SZ 3: </a:t>
            </a:r>
            <a:r>
              <a:rPr lang="de-DE" sz="1333" dirty="0"/>
              <a:t>Nutzung der Vorteile der Digitalisierung für die Bürger, Unternehmen und Regierungen</a:t>
            </a:r>
          </a:p>
        </p:txBody>
      </p:sp>
      <p:sp>
        <p:nvSpPr>
          <p:cNvPr id="10" name="Abgerundetes Rechteck 9"/>
          <p:cNvSpPr/>
          <p:nvPr/>
        </p:nvSpPr>
        <p:spPr>
          <a:xfrm>
            <a:off x="4295541" y="1278893"/>
            <a:ext cx="3657599" cy="3419244"/>
          </a:xfrm>
          <a:prstGeom prst="roundRect">
            <a:avLst/>
          </a:prstGeom>
          <a:solidFill>
            <a:schemeClr val="accent4">
              <a:lumMod val="60000"/>
              <a:lumOff val="40000"/>
            </a:schemeClr>
          </a:solidFill>
          <a:ln>
            <a:solidFill>
              <a:schemeClr val="accent4">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2400"/>
          </a:p>
        </p:txBody>
      </p:sp>
      <p:sp>
        <p:nvSpPr>
          <p:cNvPr id="12" name="Textfeld 11"/>
          <p:cNvSpPr txBox="1"/>
          <p:nvPr/>
        </p:nvSpPr>
        <p:spPr>
          <a:xfrm>
            <a:off x="725726" y="3913312"/>
            <a:ext cx="3244948" cy="1630831"/>
          </a:xfrm>
          <a:prstGeom prst="rect">
            <a:avLst/>
          </a:prstGeom>
          <a:noFill/>
        </p:spPr>
        <p:txBody>
          <a:bodyPr wrap="square" rtlCol="0">
            <a:spAutoFit/>
          </a:bodyPr>
          <a:lstStyle/>
          <a:p>
            <a:r>
              <a:rPr lang="de-DE" sz="1333" b="1" dirty="0"/>
              <a:t>SZ 4: </a:t>
            </a:r>
            <a:r>
              <a:rPr lang="de-DE" sz="1333" dirty="0"/>
              <a:t>Förderung der Anpassung an den Klimawandel, der Risikoprävention und der </a:t>
            </a:r>
            <a:r>
              <a:rPr lang="de-DE" sz="1333" dirty="0" err="1"/>
              <a:t>Katastrophenresilienz</a:t>
            </a:r>
            <a:endParaRPr lang="de-DE" sz="1333" dirty="0"/>
          </a:p>
          <a:p>
            <a:endParaRPr lang="de-DE" sz="667" dirty="0"/>
          </a:p>
          <a:p>
            <a:r>
              <a:rPr lang="de-DE" sz="1333" b="1" dirty="0"/>
              <a:t>SZ 5: </a:t>
            </a:r>
            <a:r>
              <a:rPr lang="de-DE" sz="1333" dirty="0"/>
              <a:t>Verbesserung der biologischen Vielfalt, der grünen Infrastruktur im städtischen Umfeld sowie Verringerung der Umweltverschmutzung</a:t>
            </a:r>
          </a:p>
        </p:txBody>
      </p:sp>
      <p:sp>
        <p:nvSpPr>
          <p:cNvPr id="13" name="Textfeld 12"/>
          <p:cNvSpPr txBox="1"/>
          <p:nvPr/>
        </p:nvSpPr>
        <p:spPr>
          <a:xfrm>
            <a:off x="4530001" y="1394670"/>
            <a:ext cx="3244948" cy="3169329"/>
          </a:xfrm>
          <a:prstGeom prst="rect">
            <a:avLst/>
          </a:prstGeom>
          <a:noFill/>
        </p:spPr>
        <p:txBody>
          <a:bodyPr wrap="square" rtlCol="0">
            <a:spAutoFit/>
          </a:bodyPr>
          <a:lstStyle/>
          <a:p>
            <a:r>
              <a:rPr lang="de-DE" sz="1333" b="1" dirty="0"/>
              <a:t>SZ 6: </a:t>
            </a:r>
            <a:r>
              <a:rPr lang="de-DE" sz="1333" dirty="0"/>
              <a:t>Stärkung der Rolle von Kultur und Tourismus für die wirtschaftliche Entwicklung, die soziale Eingliederung und die soziale Innovation</a:t>
            </a:r>
          </a:p>
          <a:p>
            <a:endParaRPr lang="de-DE" sz="667" dirty="0"/>
          </a:p>
          <a:p>
            <a:r>
              <a:rPr lang="de-DE" sz="1333" b="1" dirty="0"/>
              <a:t>SZ 7: </a:t>
            </a:r>
            <a:r>
              <a:rPr lang="de-DE" sz="1333" dirty="0"/>
              <a:t>Grenzübergreifende Verbesserung des Zugangs zu und der Qualität der allgemeinen und beruflichen Bildung sowie des lebenslangen Lernens mit dem Ziel, das grenzübergreifend anerkannte Bildungs- und Qualifikationsniveau zu verbessern</a:t>
            </a:r>
          </a:p>
          <a:p>
            <a:endParaRPr lang="de-DE" sz="667" dirty="0"/>
          </a:p>
          <a:p>
            <a:r>
              <a:rPr lang="de-DE" sz="1333" b="1" dirty="0"/>
              <a:t>SZ 8: </a:t>
            </a:r>
            <a:r>
              <a:rPr lang="de-DE" sz="1333" dirty="0"/>
              <a:t>Grenzübergreifende Verbesserung des gleichen und zeitnahen Zugangs zu einer hochwertigen, nachhaltigen und erschwinglichen Gesundheitsversorgung</a:t>
            </a:r>
          </a:p>
        </p:txBody>
      </p:sp>
      <p:sp>
        <p:nvSpPr>
          <p:cNvPr id="15" name="Textfeld 14"/>
          <p:cNvSpPr txBox="1"/>
          <p:nvPr/>
        </p:nvSpPr>
        <p:spPr>
          <a:xfrm>
            <a:off x="8427174" y="1413642"/>
            <a:ext cx="3244948" cy="3169329"/>
          </a:xfrm>
          <a:prstGeom prst="rect">
            <a:avLst/>
          </a:prstGeom>
          <a:noFill/>
        </p:spPr>
        <p:txBody>
          <a:bodyPr wrap="square" rtlCol="0">
            <a:spAutoFit/>
          </a:bodyPr>
          <a:lstStyle/>
          <a:p>
            <a:r>
              <a:rPr lang="de-DE" sz="1333" b="1" dirty="0"/>
              <a:t>SZ 9: </a:t>
            </a:r>
            <a:r>
              <a:rPr lang="de-DE" sz="1333" dirty="0"/>
              <a:t>Verbesserung der institutionellen Kapazität insbesondere der für die Verwaltung eines bestimmten Gebiets zuständigen Behörden sowie der Beteiligten</a:t>
            </a:r>
          </a:p>
          <a:p>
            <a:endParaRPr lang="de-DE" sz="667" dirty="0"/>
          </a:p>
          <a:p>
            <a:r>
              <a:rPr lang="de-DE" sz="1333" b="1" dirty="0"/>
              <a:t>SZ 10: </a:t>
            </a:r>
            <a:r>
              <a:rPr lang="de-DE" sz="1333" dirty="0"/>
              <a:t>Verbesserung der Effizienz der öffentlichen Verwaltungsstellen durch Förderung ihrer Zusammenarbeit auf den Gebieten Recht und Verwaltung sowie der Zusammenarbeit zwischen Bürgerinnen und Bürgern einerseits und den Institutionen andererseits mit dem Ziel der Beseitigung rechtlicher und sonstiger Hindernisse in Grenzregionen</a:t>
            </a:r>
          </a:p>
          <a:p>
            <a:endParaRPr lang="de-DE" sz="667" dirty="0"/>
          </a:p>
          <a:p>
            <a:r>
              <a:rPr lang="de-DE" sz="1333" b="1" dirty="0"/>
              <a:t>SZ 11: </a:t>
            </a:r>
            <a:r>
              <a:rPr lang="de-DE" sz="1333" dirty="0"/>
              <a:t>Bürger zu Bürger-Projekte</a:t>
            </a:r>
          </a:p>
        </p:txBody>
      </p:sp>
    </p:spTree>
    <p:extLst>
      <p:ext uri="{BB962C8B-B14F-4D97-AF65-F5344CB8AC3E}">
        <p14:creationId xmlns:p14="http://schemas.microsoft.com/office/powerpoint/2010/main" val="131495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quarter" idx="10"/>
          </p:nvPr>
        </p:nvSpPr>
        <p:spPr>
          <a:xfrm>
            <a:off x="566227" y="581891"/>
            <a:ext cx="11318308" cy="6276109"/>
          </a:xfrm>
        </p:spPr>
        <p:txBody>
          <a:bodyPr>
            <a:normAutofit fontScale="40000" lnSpcReduction="20000"/>
          </a:bodyPr>
          <a:lstStyle/>
          <a:p>
            <a:r>
              <a:rPr lang="de-DE" dirty="0"/>
              <a:t>(1) Verbesserung der länderübergreifenden administrativen Abstimmung in den Politikfeldern Verkehr (Infrastruktur, ÖPNV), Raumordnung und Flächennutzung. </a:t>
            </a:r>
          </a:p>
          <a:p>
            <a:r>
              <a:rPr lang="de-DE" dirty="0"/>
              <a:t>(2) Beseitigung bestehender rechtlicher Hindernisse für die Schaffung neuer grenzüberschreitender Dienste im Bereich der öffentlichen Daseinsvorsorge. </a:t>
            </a:r>
          </a:p>
          <a:p>
            <a:r>
              <a:rPr lang="de-DE" dirty="0"/>
              <a:t>(3) Beseitigung bestehender rechtlicher Hindernisse sowie Verbesserung der grenzüberschreitenden administrativen Abstimmung für eine gemeinsame Nutzung von bereits bestehenden regionalen / lokalen öffentlichen Diensten. </a:t>
            </a:r>
          </a:p>
          <a:p>
            <a:r>
              <a:rPr lang="de-DE" dirty="0"/>
              <a:t>(4) Beseitigung bzw. Minderung rechtlicher und administrativer Hindernisse für die grenzüberschreitende Tätigkeit von Unternehmen aus dem Grenzraum (DE-CH, AT-CH). </a:t>
            </a:r>
          </a:p>
          <a:p>
            <a:r>
              <a:rPr lang="de-DE" dirty="0"/>
              <a:t>(5) Überbrückung des komplexen Rechtsrahmens für die grenzüberschreitende Beschäftigung und Förderung der Arbeitskräftemobilität. </a:t>
            </a:r>
          </a:p>
          <a:p>
            <a:r>
              <a:rPr lang="de-DE" dirty="0"/>
              <a:t>(6) Optimierung der grenzüberschreitenden Governance durch Verbesserung der Problemlösungsfähigkeit mancher politisch-administrativer Kooperationsstrukturen (insbes. zur Bearbeitung und Lösung bestehender raumrelevanter Konflikte). </a:t>
            </a:r>
          </a:p>
          <a:p>
            <a:r>
              <a:rPr lang="de-DE" dirty="0"/>
              <a:t>(7) Einrichtung geeigneter Trägerstrukturen einer grenzüberschreitenden integrierten Raumentwicklung (z.B. UNESCO-Biosphäre Bodensee, Agglomerationsraum Rheintal). </a:t>
            </a:r>
          </a:p>
          <a:p>
            <a:r>
              <a:rPr lang="de-DE" dirty="0"/>
              <a:t>(8) Prüfung einer möglichen Nutzung des neuen „Europäischen Grenzüberschreitenden Mechanismus“ (ECBM) für spezielle Bereiche der grenzüberschreitenden Governance. </a:t>
            </a:r>
          </a:p>
          <a:p>
            <a:r>
              <a:rPr lang="de-DE" dirty="0"/>
              <a:t>(9) Stärkere gemeinschaftliche Nutzung bestehender regionaler/ lokaler öffentlicher Infrastrukturen und Dienste zur Gewährleistung bzw. Aufrechterhaltung der öffentlichen Daseinsvorsorge (z.B. in urbanen Verflechtungsräumen und in ländlich geprägten Grenzräumen). </a:t>
            </a:r>
          </a:p>
          <a:p>
            <a:r>
              <a:rPr lang="de-DE" dirty="0"/>
              <a:t>(10) Schaffung neuer grenzüberschreitender Dienste in verschiedenen Bereichen der öffentlichen Daseinsvorsorge (z.B. in urbanen Verflechtungsräumen und in ländlich geprägten Grenzräumen). </a:t>
            </a:r>
          </a:p>
          <a:p>
            <a:r>
              <a:rPr lang="de-DE" dirty="0"/>
              <a:t>(11) Nötige Vorabbewertung der rechtlichen und administrativen Hindernisse sowie der konkreten Potenziale für die praktische Umsetzung einer grenzüberschreitenden Gesundheitsversorgung (am besten für einzelne Grenzabschnitte wie z.B. DE-CH, DE-AT, AT-CH-LI). </a:t>
            </a:r>
          </a:p>
          <a:p>
            <a:r>
              <a:rPr lang="de-DE" dirty="0"/>
              <a:t>(12) Verbesserung der überregionalen Straßen-, Radwege- und Schienenverbindungen in ABH-Raum. </a:t>
            </a:r>
          </a:p>
          <a:p>
            <a:r>
              <a:rPr lang="de-DE" dirty="0"/>
              <a:t>(13) Verbesserung der grenzüberschreitenden Straßen- und Schienenverbindungen, speziell in den Kernräumen mit starken Grenzpendlerströmen. </a:t>
            </a:r>
          </a:p>
          <a:p>
            <a:r>
              <a:rPr lang="de-DE" dirty="0"/>
              <a:t>(14) Verbesserung des grenzüberschreitenden ÖPNV und Aufbau der grenzüberschreitenden Elektromobilität zur Erreichung eines stärker nachhaltigen grenzüberschreitenden Mobilitätsverhaltens. </a:t>
            </a:r>
          </a:p>
        </p:txBody>
      </p:sp>
    </p:spTree>
    <p:extLst>
      <p:ext uri="{BB962C8B-B14F-4D97-AF65-F5344CB8AC3E}">
        <p14:creationId xmlns:p14="http://schemas.microsoft.com/office/powerpoint/2010/main" val="847724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quarter" idx="10"/>
          </p:nvPr>
        </p:nvSpPr>
        <p:spPr>
          <a:xfrm>
            <a:off x="566227" y="656705"/>
            <a:ext cx="11318308" cy="5827222"/>
          </a:xfrm>
        </p:spPr>
        <p:txBody>
          <a:bodyPr>
            <a:normAutofit fontScale="40000" lnSpcReduction="20000"/>
          </a:bodyPr>
          <a:lstStyle/>
          <a:p>
            <a:r>
              <a:rPr lang="de-DE" dirty="0" smtClean="0"/>
              <a:t>(</a:t>
            </a:r>
            <a:r>
              <a:rPr lang="de-DE" dirty="0"/>
              <a:t>15) Bessere gemeinsame Steuerung der multifunktionalen Nutzung des Programmraums zur Minderung des Drucks auf den Bodensee, die Naturräume und die Kulturlandschaften. </a:t>
            </a:r>
          </a:p>
          <a:p>
            <a:r>
              <a:rPr lang="de-DE" dirty="0"/>
              <a:t>(16) Möglichkeit zur Einrichtung einer grenzüberschreitenden UNESCO-Biosphäre rund um den Bodensee als Instrument für eine gemeinsame nachhaltige Raumentwicklung. </a:t>
            </a:r>
          </a:p>
          <a:p>
            <a:r>
              <a:rPr lang="de-DE" dirty="0"/>
              <a:t>(17) Aktiver Schutz und Pflege der grenznahen Naturräume und Kulturlandschaften mit ihren wertvollen Ökosystemen (Biotopverbund, Sicherung der vielfältigen Ökosystemdienste, Erhaltung der Lebensqualität und Attraktivität des Programmgebiets) sowie wissenschaftlicher Austausch und Zusammenarbeit (bspw. Erfassung von grenznahen und überschreitenden Fledermauspopulationen).</a:t>
            </a:r>
          </a:p>
          <a:p>
            <a:r>
              <a:rPr lang="de-DE" dirty="0"/>
              <a:t>(18) Stärkung der grenzübergreifenden ökologischen Konnektivität durch Biotopverbindung mittels „grüner Infrastrukturen“ und Schutz der Biodiversität vor Gefährdungen durch die grenzüberschreitende Ausbreitung von invasiven gebietsfremden Arten. </a:t>
            </a:r>
          </a:p>
          <a:p>
            <a:r>
              <a:rPr lang="de-DE" dirty="0"/>
              <a:t>(19) Bessere Nutzung des hohen Potenzials im Bereich der Wissensökonomie, durch verstärkte Zusammenarbeit von öffentlichen Forschungseinrichtungen und Unternehmen im Rahmen von grenzüberschreitenden regionalen Innovationssystemen (CBRIS) und grenzüberschreitenden Clustern. </a:t>
            </a:r>
          </a:p>
          <a:p>
            <a:r>
              <a:rPr lang="de-DE" dirty="0"/>
              <a:t>(20) Stärkung der IBH als grenzüberschreitende Schnittstelle der Wissensökonomie (IBH-Handlungsebenen „Mitgliedshochschulen“ und „Regio Bodensee“). </a:t>
            </a:r>
          </a:p>
          <a:p>
            <a:r>
              <a:rPr lang="de-DE" dirty="0"/>
              <a:t>(21) Gemeinsame integrierte Raumentwicklung von grenzüberschreitenden Verflechtungsräumen (z.B. der Agglomerationsraum Rheintal oder „Metropolitanraum Bodensee“). </a:t>
            </a:r>
          </a:p>
          <a:p>
            <a:r>
              <a:rPr lang="de-DE" dirty="0"/>
              <a:t>(22) Stärker abgestimmtes gemeinsames Handeln zur Behebung des schon jetzt bestehenden Mangels an qualifizierten Fachkräften (bessere Wahrnehmung des Programmraums als attraktiver Wirtschaftsstandort). </a:t>
            </a:r>
          </a:p>
          <a:p>
            <a:r>
              <a:rPr lang="de-DE" dirty="0"/>
              <a:t>(23) Gemeinsames Handeln zur Minderung / Vorbeugung des künftigen Risikos eines im Programmraum räumlich konzentrierten Fachkräftemangels (insbes. in Teilregionen DE und AT). </a:t>
            </a:r>
          </a:p>
          <a:p>
            <a:r>
              <a:rPr lang="de-DE" dirty="0"/>
              <a:t>(24) Engere Zusammenarbeit zwischen Organismen oder Trägerstrukturen des UNESCO Kultur- und Naturerbes zum Erfahrungsaustausch bei Managementansätzen. </a:t>
            </a:r>
          </a:p>
          <a:p>
            <a:r>
              <a:rPr lang="de-DE" dirty="0"/>
              <a:t>(25) Ausweitung gemeinsamer Vermarktungskonzepte und Entwicklung neuer Produkte zum nachhaltigen Kultur- und Naturtourismus (Nutzung von Gemeinsamkeiten bei anderen UNESCO-Welterbe Potenzialen und Kulturrouten des Europarats). </a:t>
            </a:r>
          </a:p>
          <a:p>
            <a:r>
              <a:rPr lang="de-DE" dirty="0"/>
              <a:t>(26) Identifizierung, Sichtbarmachung und Aufwertung anderer gemeinsamer Kulturpotenziale (d.h. nicht von der UNESCO oder dem Europarat klassifizierte Potenziale). </a:t>
            </a:r>
          </a:p>
          <a:p>
            <a:r>
              <a:rPr lang="de-DE" dirty="0"/>
              <a:t>(27) Weiterentwicklung des Programmraums zu einem gemeinsamen und identitätsstiftenden Kulturraum mit hoher Lebensqualität durch intensiveren interkulturellen und zivilgesellschaftlichen Austausch. </a:t>
            </a:r>
          </a:p>
          <a:p>
            <a:r>
              <a:rPr lang="de-DE" dirty="0"/>
              <a:t>(28) Bekämpfung der Auswirkungen der COVID19-Pandemie auf den dargestellten Ebenen.</a:t>
            </a:r>
          </a:p>
          <a:p>
            <a:endParaRPr lang="de-DE" dirty="0"/>
          </a:p>
        </p:txBody>
      </p:sp>
    </p:spTree>
    <p:extLst>
      <p:ext uri="{BB962C8B-B14F-4D97-AF65-F5344CB8AC3E}">
        <p14:creationId xmlns:p14="http://schemas.microsoft.com/office/powerpoint/2010/main" val="7690980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943</Words>
  <Application>Microsoft Office PowerPoint</Application>
  <PresentationFormat>Breitbild</PresentationFormat>
  <Paragraphs>52</Paragraphs>
  <Slides>4</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4</vt:i4>
      </vt:variant>
    </vt:vector>
  </HeadingPairs>
  <TitlesOfParts>
    <vt:vector size="12" baseType="lpstr">
      <vt:lpstr>MS PGothic</vt:lpstr>
      <vt:lpstr>Arial</vt:lpstr>
      <vt:lpstr>Calibri</vt:lpstr>
      <vt:lpstr>Calibri Light</vt:lpstr>
      <vt:lpstr>R Frutiger Roman</vt:lpstr>
      <vt:lpstr>Segoe UI</vt:lpstr>
      <vt:lpstr>Segoe UI Semibold</vt:lpstr>
      <vt:lpstr>Office</vt:lpstr>
      <vt:lpstr>Programmierung Interreg VI – Thematische Ausrichtung</vt:lpstr>
      <vt:lpstr>Programmierung Interreg VI – Die Spezifischen Ziele (SZ)</vt:lpstr>
      <vt:lpstr>PowerPoint-Präsentation</vt:lpstr>
      <vt:lpstr>PowerPoint-Präsentation</vt:lpstr>
    </vt:vector>
  </TitlesOfParts>
  <Company>BITBW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Programmierung Interreg VI – Thematische Ausrichtung</dc:title>
  <dc:creator>Bauer, Mario (RPT)</dc:creator>
  <cp:lastModifiedBy>Bauer, Mario (RPT)</cp:lastModifiedBy>
  <cp:revision>2</cp:revision>
  <dcterms:created xsi:type="dcterms:W3CDTF">2020-12-15T07:17:22Z</dcterms:created>
  <dcterms:modified xsi:type="dcterms:W3CDTF">2020-12-15T07:23:52Z</dcterms:modified>
</cp:coreProperties>
</file>